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8" r:id="rId8"/>
    <p:sldId id="261" r:id="rId9"/>
    <p:sldId id="266" r:id="rId10"/>
    <p:sldId id="263" r:id="rId11"/>
    <p:sldId id="267" r:id="rId12"/>
    <p:sldId id="264" r:id="rId13"/>
    <p:sldId id="265" r:id="rId14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63B"/>
    <a:srgbClr val="1D1D1B"/>
    <a:srgbClr val="4D4D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</p:spPr>
      </p:sp>
      <p:pic>
        <p:nvPicPr>
          <p:cNvPr id="11" name="Picture 10" descr="1644911054_8-www-funnyart-club-p-veb-fon-krasivo-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43180"/>
            <a:ext cx="14706600" cy="8272780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800100" y="372745"/>
            <a:ext cx="8799195" cy="20262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>
              <a:lnSpc>
                <a:spcPts val="7545"/>
              </a:lnSpc>
              <a:buNone/>
            </a:pPr>
            <a:r>
              <a:rPr lang="en-US" sz="6035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  <a:sym typeface="+mn-ea"/>
              </a:rPr>
              <a:t>Создание Портфолио Веб-разработчика</a:t>
            </a:r>
            <a:endParaRPr lang="en-US" sz="6035" b="1" dirty="0">
              <a:solidFill>
                <a:srgbClr val="EDEDE8"/>
              </a:solidFill>
              <a:latin typeface="Tomorrow" pitchFamily="34" charset="0"/>
              <a:ea typeface="Tomorrow" pitchFamily="34" charset="-122"/>
              <a:cs typeface="Tomorrow" pitchFamily="34" charset="-120"/>
              <a:sym typeface="+mn-ea"/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800100" y="2698115"/>
            <a:ext cx="11642725" cy="20262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>
              <a:lnSpc>
                <a:spcPts val="7545"/>
              </a:lnSpc>
              <a:buNone/>
            </a:pPr>
            <a:r>
              <a:rPr lang="ru-RU" altLang="en-US" sz="6035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  <a:sym typeface="+mn-ea"/>
              </a:rPr>
              <a:t>Выполнил с</a:t>
            </a:r>
            <a:r>
              <a:rPr lang="ru-RU" altLang="en-US" sz="6035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  <a:sym typeface="+mn-ea"/>
              </a:rPr>
              <a:t>тудент группы 2993</a:t>
            </a:r>
            <a:r>
              <a:rPr lang="en-US" altLang="en-US" sz="6035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  <a:sym typeface="+mn-ea"/>
              </a:rPr>
              <a:t>:</a:t>
            </a:r>
            <a:r>
              <a:rPr lang="ru-RU" altLang="en-US" sz="6035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  <a:sym typeface="+mn-ea"/>
              </a:rPr>
              <a:t>Соловьев Никита</a:t>
            </a:r>
            <a:endParaRPr lang="ru-RU" altLang="en-US" sz="6035" b="1" dirty="0">
              <a:solidFill>
                <a:srgbClr val="EDEDE8"/>
              </a:solidFill>
              <a:latin typeface="Tomorrow" pitchFamily="34" charset="0"/>
              <a:ea typeface="Tomorrow" pitchFamily="34" charset="-122"/>
              <a:cs typeface="Tomorrow" pitchFamily="34" charset="-120"/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9811385" y="7052310"/>
            <a:ext cx="4404360" cy="10585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>
              <a:lnSpc>
                <a:spcPts val="7545"/>
              </a:lnSpc>
              <a:buNone/>
            </a:pPr>
            <a:r>
              <a:rPr lang="ru-RU" altLang="en-US" sz="6035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  <a:sym typeface="+mn-ea"/>
              </a:rPr>
              <a:t>2024</a:t>
            </a:r>
            <a:r>
              <a:rPr lang="en-US" altLang="en-US" sz="6035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  <a:sym typeface="+mn-ea"/>
              </a:rPr>
              <a:t>/2025</a:t>
            </a:r>
            <a:endParaRPr lang="en-US" altLang="en-US" sz="6035" b="1" dirty="0">
              <a:solidFill>
                <a:srgbClr val="EDEDE8"/>
              </a:solidFill>
              <a:latin typeface="Tomorrow" pitchFamily="34" charset="0"/>
              <a:ea typeface="Tomorrow" pitchFamily="34" charset="-122"/>
              <a:cs typeface="Tomorrow" pitchFamily="34" charset="-120"/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63B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1876663"/>
            <a:ext cx="55549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Заключение</a:t>
            </a:r>
            <a:endParaRPr lang="en-US" sz="4375" dirty="0"/>
          </a:p>
        </p:txBody>
      </p:sp>
      <p:sp>
        <p:nvSpPr>
          <p:cNvPr id="6" name="Text 3"/>
          <p:cNvSpPr/>
          <p:nvPr/>
        </p:nvSpPr>
        <p:spPr>
          <a:xfrm>
            <a:off x="6319599" y="2904292"/>
            <a:ext cx="7477601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 заключение, создание портфолио веб-разработчика было амбициозным, но увлекательным проектом. Мне удалось продемонстрировать свои навыки в области веб-дизайна и программирования, а также выразить свой творческий подход к разработке сайтов.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63B"/>
          </a:solidFill>
        </p:spPr>
      </p:sp>
      <p:sp>
        <p:nvSpPr>
          <p:cNvPr id="4" name="Text 2"/>
          <p:cNvSpPr/>
          <p:nvPr/>
        </p:nvSpPr>
        <p:spPr>
          <a:xfrm>
            <a:off x="3628033" y="2561034"/>
            <a:ext cx="7375088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Контактная информация</a:t>
            </a:r>
            <a:endParaRPr lang="en-US" sz="4375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57598" y="3699748"/>
            <a:ext cx="555427" cy="55542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628033" y="4477345"/>
            <a:ext cx="2388632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Телефон</a:t>
            </a:r>
            <a:endParaRPr lang="en-US" sz="2185" dirty="0"/>
          </a:p>
        </p:txBody>
      </p:sp>
      <p:sp>
        <p:nvSpPr>
          <p:cNvPr id="7" name="Text 4"/>
          <p:cNvSpPr/>
          <p:nvPr/>
        </p:nvSpPr>
        <p:spPr>
          <a:xfrm>
            <a:off x="3196233" y="4957763"/>
            <a:ext cx="2388632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+7 (9</a:t>
            </a:r>
            <a:r>
              <a:rPr lang="ru-RU" alt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53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) </a:t>
            </a:r>
            <a:r>
              <a:rPr lang="ru-RU" alt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903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-</a:t>
            </a:r>
            <a:r>
              <a:rPr lang="ru-RU" alt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99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-</a:t>
            </a:r>
            <a:r>
              <a:rPr lang="ru-RU" alt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13</a:t>
            </a:r>
            <a:endParaRPr lang="ru-RU" altLang="en-US" sz="1750" dirty="0">
              <a:solidFill>
                <a:srgbClr val="C9C9C0"/>
              </a:solidFill>
              <a:latin typeface="Tomorrow" pitchFamily="34" charset="0"/>
              <a:ea typeface="Tomorrow" pitchFamily="34" charset="-122"/>
              <a:cs typeface="Tomorrow" pitchFamily="34" charset="-120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3786" y="3699748"/>
            <a:ext cx="555427" cy="55542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349921" y="4477345"/>
            <a:ext cx="2388632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Эл. почта</a:t>
            </a:r>
            <a:endParaRPr lang="en-US" sz="2185" dirty="0"/>
          </a:p>
        </p:txBody>
      </p:sp>
      <p:sp>
        <p:nvSpPr>
          <p:cNvPr id="10" name="Text 6"/>
          <p:cNvSpPr/>
          <p:nvPr/>
        </p:nvSpPr>
        <p:spPr>
          <a:xfrm>
            <a:off x="6121321" y="4957763"/>
            <a:ext cx="2388632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alt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nik-solovev-99@inox.ru</a:t>
            </a:r>
            <a:endParaRPr lang="en-US" altLang="en-US" sz="1750" dirty="0">
              <a:solidFill>
                <a:srgbClr val="C9C9C0"/>
              </a:solidFill>
              <a:latin typeface="Tomorrow" pitchFamily="34" charset="0"/>
              <a:ea typeface="Tomorrow" pitchFamily="34" charset="-122"/>
              <a:cs typeface="Tomorrow" pitchFamily="34" charset="-120"/>
            </a:endParaRPr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9381" y="3699748"/>
            <a:ext cx="555427" cy="555427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9959816" y="4477345"/>
            <a:ext cx="2388751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GitHub</a:t>
            </a:r>
            <a:endParaRPr lang="en-US" sz="2185" dirty="0"/>
          </a:p>
        </p:txBody>
      </p:sp>
      <p:sp>
        <p:nvSpPr>
          <p:cNvPr id="16" name="Text 10"/>
          <p:cNvSpPr/>
          <p:nvPr/>
        </p:nvSpPr>
        <p:spPr>
          <a:xfrm>
            <a:off x="9959816" y="4957763"/>
            <a:ext cx="238875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https://github.com/isic69</a:t>
            </a:r>
            <a:endParaRPr lang="en-US" sz="1750" dirty="0">
              <a:solidFill>
                <a:srgbClr val="C9C9C0"/>
              </a:solidFill>
              <a:latin typeface="Tomorrow" pitchFamily="34" charset="0"/>
              <a:ea typeface="Tomorrow" pitchFamily="34" charset="-122"/>
              <a:cs typeface="Tomorrow" pitchFamily="34" charset="-12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63B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37993" y="4212312"/>
            <a:ext cx="6108383" cy="55542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4375"/>
              </a:lnSpc>
              <a:buNone/>
            </a:pPr>
            <a:r>
              <a:rPr lang="en-US" sz="3500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Почему я выбрал эту тему</a:t>
            </a:r>
            <a:endParaRPr lang="en-US" sz="3500" dirty="0"/>
          </a:p>
        </p:txBody>
      </p:sp>
      <p:sp>
        <p:nvSpPr>
          <p:cNvPr id="6" name="Text 3"/>
          <p:cNvSpPr/>
          <p:nvPr/>
        </p:nvSpPr>
        <p:spPr>
          <a:xfrm>
            <a:off x="2037993" y="5017651"/>
            <a:ext cx="10554414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 качестве веб-разработчика я выбрал тему создания портфолио сайта, так как это отличная возможность продемонстрировать свои навыки, опыт и творческие способности. Портфолио позволит мне представить свои достижения и привлечь потенциальных клиентов или работодателей. Кроме того, разработка собственного сайта портфолио позволит мне постоянно улучшать свои навыки в веб-дизайне и программировании.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63B"/>
          </a:solidFill>
        </p:spPr>
      </p:sp>
      <p:sp>
        <p:nvSpPr>
          <p:cNvPr id="4" name="Text 2"/>
          <p:cNvSpPr/>
          <p:nvPr/>
        </p:nvSpPr>
        <p:spPr>
          <a:xfrm>
            <a:off x="2037993" y="1376958"/>
            <a:ext cx="55549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Актуальность</a:t>
            </a:r>
            <a:endParaRPr lang="en-US" sz="4375" dirty="0"/>
          </a:p>
        </p:txBody>
      </p:sp>
      <p:sp>
        <p:nvSpPr>
          <p:cNvPr id="5" name="Text 3"/>
          <p:cNvSpPr/>
          <p:nvPr/>
        </p:nvSpPr>
        <p:spPr>
          <a:xfrm>
            <a:off x="2037993" y="2515672"/>
            <a:ext cx="10554414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Создание портфолио является актуальным для веб-разработчиков, поскольку оно предоставляет возможность продемонстрировать свои навыки и достижения потенциальным работодателям или клиентам. В современном цифровом мире наличие персонального сайта-портфолио может стать ключевым преимуществом при поиске работы или привлечении новых проектов.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037794" y="4542592"/>
            <a:ext cx="10199013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SzPct val="100000"/>
              <a:buFont typeface="+mj-lt"/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Портфолио помогает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выделиться из толпы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других разработчиков и привлечь внимание к своим работам.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037794" y="5342215"/>
            <a:ext cx="10199013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SzPct val="100000"/>
              <a:buFont typeface="+mj-lt"/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Это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наглядный способ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продемонстрировать свои технические навыки, креативность и способность реализовывать оригинальные идеи.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037794" y="6141839"/>
            <a:ext cx="10199013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SzPct val="100000"/>
              <a:buFont typeface="+mj-lt"/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Наличие портфолио говорит о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профессионализме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и заинтересованности в развитии своей карьеры.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63B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534722"/>
            <a:ext cx="5747266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Целевая аудитория</a:t>
            </a:r>
            <a:endParaRPr lang="en-US" sz="4375" dirty="0"/>
          </a:p>
        </p:txBody>
      </p:sp>
      <p:sp>
        <p:nvSpPr>
          <p:cNvPr id="6" name="Text 3"/>
          <p:cNvSpPr/>
          <p:nvPr/>
        </p:nvSpPr>
        <p:spPr>
          <a:xfrm>
            <a:off x="833199" y="3562350"/>
            <a:ext cx="7477601" cy="213240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Основной целевой аудиторией моего портфолио веб-разработчика являются потенциальные работодатели в ИТ-сфере, такие как руководители веб-студий, технические директора и CTO крупных компаний. Они заинтересованы в оценке моих технических навыков, креативности и способности создавать современные, функциональные и привлекательные веб-сайты.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63B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925473"/>
            <a:ext cx="8750022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План Создания Сайта Портфолио</a:t>
            </a:r>
            <a:endParaRPr lang="en-US" sz="4375" dirty="0"/>
          </a:p>
        </p:txBody>
      </p:sp>
      <p:sp>
        <p:nvSpPr>
          <p:cNvPr id="6" name="Shape 3"/>
          <p:cNvSpPr/>
          <p:nvPr/>
        </p:nvSpPr>
        <p:spPr>
          <a:xfrm>
            <a:off x="1144310" y="1953101"/>
            <a:ext cx="44410" cy="5351026"/>
          </a:xfrm>
          <a:prstGeom prst="roundRect">
            <a:avLst>
              <a:gd name="adj" fmla="val 225151"/>
            </a:avLst>
          </a:prstGeom>
          <a:solidFill>
            <a:srgbClr val="56565B"/>
          </a:solidFill>
        </p:spPr>
      </p:sp>
      <p:sp>
        <p:nvSpPr>
          <p:cNvPr id="7" name="Shape 4"/>
          <p:cNvSpPr/>
          <p:nvPr/>
        </p:nvSpPr>
        <p:spPr>
          <a:xfrm>
            <a:off x="1416427" y="2354401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6565B"/>
          </a:solidFill>
        </p:spPr>
      </p:sp>
      <p:sp>
        <p:nvSpPr>
          <p:cNvPr id="8" name="Shape 5"/>
          <p:cNvSpPr/>
          <p:nvPr/>
        </p:nvSpPr>
        <p:spPr>
          <a:xfrm>
            <a:off x="916484" y="212669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117699" y="2168366"/>
            <a:ext cx="97393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2625" dirty="0"/>
          </a:p>
        </p:txBody>
      </p:sp>
      <p:sp>
        <p:nvSpPr>
          <p:cNvPr id="10" name="Text 7"/>
          <p:cNvSpPr/>
          <p:nvPr/>
        </p:nvSpPr>
        <p:spPr>
          <a:xfrm>
            <a:off x="2388513" y="2175272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Планирование</a:t>
            </a:r>
            <a:endParaRPr lang="en-US" sz="2185" dirty="0"/>
          </a:p>
        </p:txBody>
      </p:sp>
      <p:sp>
        <p:nvSpPr>
          <p:cNvPr id="11" name="Text 8"/>
          <p:cNvSpPr/>
          <p:nvPr/>
        </p:nvSpPr>
        <p:spPr>
          <a:xfrm>
            <a:off x="2388513" y="2655689"/>
            <a:ext cx="7751088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Определение целей, структуры, функциональности и дизайна будущего портфолио.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1416427" y="421213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6565B"/>
          </a:solidFill>
        </p:spPr>
      </p:sp>
      <p:sp>
        <p:nvSpPr>
          <p:cNvPr id="13" name="Shape 10"/>
          <p:cNvSpPr/>
          <p:nvPr/>
        </p:nvSpPr>
        <p:spPr>
          <a:xfrm>
            <a:off x="916484" y="398442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71027" y="4026098"/>
            <a:ext cx="190738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2625" dirty="0"/>
          </a:p>
        </p:txBody>
      </p:sp>
      <p:sp>
        <p:nvSpPr>
          <p:cNvPr id="15" name="Text 12"/>
          <p:cNvSpPr/>
          <p:nvPr/>
        </p:nvSpPr>
        <p:spPr>
          <a:xfrm>
            <a:off x="2388513" y="4033004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Разработка</a:t>
            </a:r>
            <a:endParaRPr lang="en-US" sz="2185" dirty="0"/>
          </a:p>
        </p:txBody>
      </p:sp>
      <p:sp>
        <p:nvSpPr>
          <p:cNvPr id="16" name="Text 13"/>
          <p:cNvSpPr/>
          <p:nvPr/>
        </p:nvSpPr>
        <p:spPr>
          <a:xfrm>
            <a:off x="2388513" y="4513421"/>
            <a:ext cx="7751088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Создание макетов, верстка страниц, интеграция интерактивных элементов и контента.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1416427" y="606986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6565B"/>
          </a:solidFill>
        </p:spPr>
      </p:sp>
      <p:sp>
        <p:nvSpPr>
          <p:cNvPr id="18" name="Shape 15"/>
          <p:cNvSpPr/>
          <p:nvPr/>
        </p:nvSpPr>
        <p:spPr>
          <a:xfrm>
            <a:off x="916484" y="584215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1068884" y="5883831"/>
            <a:ext cx="195024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2625" dirty="0"/>
          </a:p>
        </p:txBody>
      </p:sp>
      <p:sp>
        <p:nvSpPr>
          <p:cNvPr id="20" name="Text 17"/>
          <p:cNvSpPr/>
          <p:nvPr/>
        </p:nvSpPr>
        <p:spPr>
          <a:xfrm>
            <a:off x="2388513" y="5890736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Оптимизация</a:t>
            </a:r>
            <a:endParaRPr lang="en-US" sz="2185" dirty="0"/>
          </a:p>
        </p:txBody>
      </p:sp>
      <p:sp>
        <p:nvSpPr>
          <p:cNvPr id="21" name="Text 18"/>
          <p:cNvSpPr/>
          <p:nvPr/>
        </p:nvSpPr>
        <p:spPr>
          <a:xfrm>
            <a:off x="2388513" y="6371153"/>
            <a:ext cx="7751088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Тестирование, доработка кода, оптимизация производительности и скорости загрузки.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63B"/>
          </a:solidFill>
        </p:spPr>
      </p:sp>
      <p:sp>
        <p:nvSpPr>
          <p:cNvPr id="4" name="Text 2"/>
          <p:cNvSpPr/>
          <p:nvPr/>
        </p:nvSpPr>
        <p:spPr>
          <a:xfrm>
            <a:off x="2175986" y="595193"/>
            <a:ext cx="10278428" cy="135255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5325"/>
              </a:lnSpc>
              <a:buNone/>
            </a:pPr>
            <a:r>
              <a:rPr lang="en-US" sz="4260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Макет по которому разрабатывался сайт</a:t>
            </a:r>
            <a:endParaRPr lang="en-US" sz="4260" dirty="0"/>
          </a:p>
        </p:txBody>
      </p:sp>
      <p:sp>
        <p:nvSpPr>
          <p:cNvPr id="5" name="Text 3"/>
          <p:cNvSpPr/>
          <p:nvPr/>
        </p:nvSpPr>
        <p:spPr>
          <a:xfrm>
            <a:off x="2176145" y="2466975"/>
            <a:ext cx="4875530" cy="426021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25"/>
              </a:lnSpc>
              <a:buNone/>
            </a:pPr>
            <a:r>
              <a:rPr lang="en-US" sz="1705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При разработке сайта портфолио я использовал подробный макет, созданный с помощью Figma. Макет включал в себя подробные спецификации для каждой страницы, включая расположение элементов, цветовую схему и типографику.</a:t>
            </a:r>
            <a:endParaRPr lang="en-US" sz="1705" dirty="0">
              <a:solidFill>
                <a:srgbClr val="C9C9C0"/>
              </a:solidFill>
              <a:latin typeface="Tomorrow" pitchFamily="34" charset="0"/>
              <a:ea typeface="Tomorrow" pitchFamily="34" charset="-122"/>
              <a:cs typeface="Tomorrow" pitchFamily="34" charset="-120"/>
            </a:endParaRPr>
          </a:p>
          <a:p>
            <a:pPr marL="0" indent="0">
              <a:lnSpc>
                <a:spcPts val="2725"/>
              </a:lnSpc>
              <a:buNone/>
            </a:pPr>
            <a:r>
              <a:rPr lang="en-US" sz="1705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  <a:sym typeface="+mn-ea"/>
              </a:rPr>
              <a:t>Я постарался создать аккуратный, современный и минималистичный дизайн, который бы четко представлял мои навыки в веб-разработке и дизайне.</a:t>
            </a:r>
            <a:endParaRPr lang="en-US" sz="1705" dirty="0"/>
          </a:p>
          <a:p>
            <a:pPr marL="0" indent="0">
              <a:lnSpc>
                <a:spcPts val="2725"/>
              </a:lnSpc>
              <a:buNone/>
            </a:pPr>
            <a:endParaRPr lang="en-US" sz="1705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08975" y="2113280"/>
            <a:ext cx="4276725" cy="53625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63B"/>
          </a:solidFill>
        </p:spPr>
        <p:txBody>
          <a:bodyPr/>
          <a:p>
            <a:pPr marL="0" indent="0">
              <a:lnSpc>
                <a:spcPts val="2735"/>
              </a:lnSpc>
              <a:buNone/>
            </a:pPr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8738870" y="2855595"/>
            <a:ext cx="2998470" cy="41021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Задачи</a:t>
            </a:r>
            <a:endParaRPr lang="en-US" sz="2185" dirty="0"/>
          </a:p>
        </p:txBody>
      </p:sp>
      <p:sp>
        <p:nvSpPr>
          <p:cNvPr id="18" name="Text 2"/>
          <p:cNvSpPr/>
          <p:nvPr/>
        </p:nvSpPr>
        <p:spPr>
          <a:xfrm>
            <a:off x="2001798" y="905312"/>
            <a:ext cx="5554980" cy="694373"/>
          </a:xfrm>
          <a:prstGeom prst="rect">
            <a:avLst/>
          </a:prstGeom>
          <a:noFill/>
        </p:spPr>
        <p:txBody>
          <a:bodyPr wrap="none" rtlCol="0" anchor="t"/>
          <a:p>
            <a:pPr marL="0" indent="0">
              <a:lnSpc>
                <a:spcPts val="5470"/>
              </a:lnSpc>
              <a:buNone/>
            </a:pPr>
            <a:r>
              <a:rPr lang="ru-RU" altLang="en-US" sz="4375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Плюсы и минусы</a:t>
            </a:r>
            <a:endParaRPr lang="ru-RU" altLang="en-US" sz="4375" b="1" dirty="0">
              <a:solidFill>
                <a:srgbClr val="EDEDE8"/>
              </a:solidFill>
              <a:latin typeface="Tomorrow" pitchFamily="34" charset="0"/>
              <a:ea typeface="Tomorrow" pitchFamily="34" charset="-122"/>
              <a:cs typeface="Tomorrow" pitchFamily="34" charset="-120"/>
            </a:endParaRPr>
          </a:p>
        </p:txBody>
      </p:sp>
      <p:sp>
        <p:nvSpPr>
          <p:cNvPr id="19" name="Shape 3"/>
          <p:cNvSpPr/>
          <p:nvPr/>
        </p:nvSpPr>
        <p:spPr>
          <a:xfrm>
            <a:off x="2001798" y="2204045"/>
            <a:ext cx="5166122" cy="2701766"/>
          </a:xfrm>
          <a:prstGeom prst="roundRect">
            <a:avLst>
              <a:gd name="adj" fmla="val 4935"/>
            </a:avLst>
          </a:prstGeom>
          <a:solidFill>
            <a:srgbClr val="4D4D4D"/>
          </a:solidFill>
        </p:spPr>
        <p:txBody>
          <a:bodyPr/>
          <a:p>
            <a:pPr marL="1371600" lvl="3" indent="457200">
              <a:lnSpc>
                <a:spcPts val="2800"/>
              </a:lnSpc>
              <a:buNone/>
            </a:pPr>
            <a:r>
              <a:rPr lang="en-US" sz="2800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  <a:sym typeface="+mn-ea"/>
              </a:rPr>
              <a:t>Плюсы</a:t>
            </a:r>
            <a:endParaRPr lang="en-US" sz="2400" dirty="0">
              <a:solidFill>
                <a:srgbClr val="E5E0DF"/>
              </a:solidFill>
              <a:latin typeface="Roboto" pitchFamily="34" charset="0"/>
              <a:ea typeface="Roboto" pitchFamily="34" charset="-122"/>
              <a:cs typeface="Roboto" pitchFamily="34" charset="-120"/>
              <a:sym typeface="+mn-ea"/>
            </a:endParaRPr>
          </a:p>
          <a:p>
            <a:pPr marL="0" indent="0">
              <a:lnSpc>
                <a:spcPts val="2800"/>
              </a:lnSpc>
              <a:buNone/>
            </a:pPr>
            <a:endParaRPr lang="en-US" sz="2400" dirty="0">
              <a:solidFill>
                <a:srgbClr val="E5E0DF"/>
              </a:solidFill>
              <a:latin typeface="Roboto" pitchFamily="34" charset="0"/>
              <a:ea typeface="Roboto" pitchFamily="34" charset="-122"/>
              <a:cs typeface="Roboto" pitchFamily="34" charset="-120"/>
              <a:sym typeface="+mn-ea"/>
            </a:endParaRPr>
          </a:p>
          <a:p>
            <a:pPr marL="0" indent="0">
              <a:lnSpc>
                <a:spcPts val="280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  <a:sym typeface="+mn-ea"/>
              </a:rPr>
              <a:t>Современный дизайн, интуитивно понятная навигация, мобильная адаптивность, интерактивные элементы.</a:t>
            </a:r>
            <a:endParaRPr lang="en-US" sz="2400"/>
          </a:p>
        </p:txBody>
      </p:sp>
      <p:sp>
        <p:nvSpPr>
          <p:cNvPr id="20" name="Shape 6"/>
          <p:cNvSpPr/>
          <p:nvPr/>
        </p:nvSpPr>
        <p:spPr>
          <a:xfrm>
            <a:off x="7390090" y="2177375"/>
            <a:ext cx="5166122" cy="2701766"/>
          </a:xfrm>
          <a:prstGeom prst="roundRect">
            <a:avLst>
              <a:gd name="adj" fmla="val 4935"/>
            </a:avLst>
          </a:prstGeom>
          <a:solidFill>
            <a:srgbClr val="4D4D4D"/>
          </a:solidFill>
        </p:spPr>
        <p:txBody>
          <a:bodyPr/>
          <a:p>
            <a:pPr marL="1371600" lvl="3" indent="457200"/>
            <a:r>
              <a:rPr lang="en-US" sz="2800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  <a:sym typeface="+mn-ea"/>
              </a:rPr>
              <a:t>Минусы</a:t>
            </a:r>
            <a:endParaRPr lang="en-US" sz="2800" dirty="0">
              <a:solidFill>
                <a:srgbClr val="E5E0DF"/>
              </a:solidFill>
              <a:latin typeface="Poppins" pitchFamily="34" charset="0"/>
              <a:ea typeface="Poppins" pitchFamily="34" charset="-122"/>
              <a:cs typeface="Poppins" pitchFamily="34" charset="-120"/>
              <a:sym typeface="+mn-ea"/>
            </a:endParaRPr>
          </a:p>
          <a:p>
            <a:endParaRPr lang="en-US" sz="2400" dirty="0">
              <a:solidFill>
                <a:srgbClr val="E5E0DF"/>
              </a:solidFill>
              <a:latin typeface="Roboto" pitchFamily="34" charset="0"/>
              <a:ea typeface="Roboto" pitchFamily="34" charset="-122"/>
              <a:cs typeface="Roboto" pitchFamily="34" charset="-120"/>
              <a:sym typeface="+mn-ea"/>
            </a:endParaRPr>
          </a:p>
          <a:p>
            <a:r>
              <a:rPr lang="en-US" sz="2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  <a:sym typeface="+mn-ea"/>
              </a:rPr>
              <a:t>Ограниченный функционал, необходимость постоянного обновления контента, потенциальные технические проблемы.</a:t>
            </a:r>
            <a:endParaRPr lang="en-US" sz="2400" dirty="0"/>
          </a:p>
          <a:p>
            <a:endParaRPr lang="en-US" sz="2400" dirty="0">
              <a:solidFill>
                <a:srgbClr val="E5E0DF"/>
              </a:solidFill>
              <a:latin typeface="Poppins" pitchFamily="34" charset="0"/>
              <a:ea typeface="Poppins" pitchFamily="34" charset="-122"/>
              <a:cs typeface="Poppins" pitchFamily="34" charset="-120"/>
              <a:sym typeface="+mn-ea"/>
            </a:endParaRPr>
          </a:p>
        </p:txBody>
      </p:sp>
      <p:sp>
        <p:nvSpPr>
          <p:cNvPr id="21" name="Shape 9"/>
          <p:cNvSpPr/>
          <p:nvPr/>
        </p:nvSpPr>
        <p:spPr>
          <a:xfrm>
            <a:off x="2001798" y="4713962"/>
            <a:ext cx="5166122" cy="2701766"/>
          </a:xfrm>
          <a:prstGeom prst="roundRect">
            <a:avLst>
              <a:gd name="adj" fmla="val 4935"/>
            </a:avLst>
          </a:prstGeom>
          <a:solidFill>
            <a:srgbClr val="4D4D4D"/>
          </a:solidFill>
        </p:spPr>
        <p:txBody>
          <a:bodyPr/>
          <a:p>
            <a:pPr marL="0" indent="0">
              <a:lnSpc>
                <a:spcPts val="2735"/>
              </a:lnSpc>
              <a:buNone/>
            </a:pPr>
            <a:endParaRPr lang="en-US" sz="2400" dirty="0">
              <a:solidFill>
                <a:srgbClr val="E5E0DF"/>
              </a:solidFill>
              <a:latin typeface="Poppins" pitchFamily="34" charset="0"/>
              <a:ea typeface="Poppins" pitchFamily="34" charset="-122"/>
              <a:cs typeface="Poppins" pitchFamily="34" charset="-120"/>
              <a:sym typeface="+mn-ea"/>
            </a:endParaRPr>
          </a:p>
          <a:p>
            <a:pPr marL="0" indent="0">
              <a:lnSpc>
                <a:spcPts val="2735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  <a:sym typeface="+mn-ea"/>
              </a:rPr>
              <a:t>Возможности для</a:t>
            </a:r>
            <a:r>
              <a:rPr lang="ru-RU" altLang="en-US" sz="2400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  <a:sym typeface="+mn-ea"/>
              </a:rPr>
              <a:t> </a:t>
            </a:r>
            <a:r>
              <a:rPr lang="en-US" sz="2400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  <a:sym typeface="+mn-ea"/>
              </a:rPr>
              <a:t>Улучшения</a:t>
            </a:r>
            <a:endParaRPr lang="en-US" sz="2400" dirty="0">
              <a:solidFill>
                <a:srgbClr val="E5E0DF"/>
              </a:solidFill>
              <a:latin typeface="Poppins" pitchFamily="34" charset="0"/>
              <a:ea typeface="Poppins" pitchFamily="34" charset="-122"/>
              <a:cs typeface="Poppins" pitchFamily="34" charset="-120"/>
              <a:sym typeface="+mn-ea"/>
            </a:endParaRPr>
          </a:p>
          <a:p>
            <a:pPr marL="0" indent="0">
              <a:lnSpc>
                <a:spcPts val="2735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  <a:sym typeface="+mn-ea"/>
              </a:rPr>
              <a:t>Добавление новых разделов, интеграция с социальными сетями, внедрение аналитики для отслеживания эффективности.</a:t>
            </a:r>
            <a:endParaRPr lang="en-US" sz="2400" dirty="0"/>
          </a:p>
          <a:p>
            <a:pPr marL="0" indent="0">
              <a:lnSpc>
                <a:spcPts val="2735"/>
              </a:lnSpc>
              <a:buNone/>
            </a:pPr>
            <a:endParaRPr lang="en-US" sz="2400"/>
          </a:p>
        </p:txBody>
      </p:sp>
      <p:sp>
        <p:nvSpPr>
          <p:cNvPr id="22" name="Shape 12"/>
          <p:cNvSpPr/>
          <p:nvPr/>
        </p:nvSpPr>
        <p:spPr>
          <a:xfrm>
            <a:off x="7390090" y="4713962"/>
            <a:ext cx="5166122" cy="2701766"/>
          </a:xfrm>
          <a:prstGeom prst="roundRect">
            <a:avLst>
              <a:gd name="adj" fmla="val 4935"/>
            </a:avLst>
          </a:prstGeom>
          <a:solidFill>
            <a:srgbClr val="4D4D4D"/>
          </a:solidFill>
        </p:spPr>
        <p:txBody>
          <a:bodyPr/>
          <a:p>
            <a:endParaRPr lang="ru-RU" altLang="en-US" sz="2400">
              <a:solidFill>
                <a:schemeClr val="bg1"/>
              </a:solidFill>
            </a:endParaRPr>
          </a:p>
          <a:p>
            <a:r>
              <a:rPr lang="ru-RU" altLang="en-US" sz="2400">
                <a:solidFill>
                  <a:schemeClr val="bg1"/>
                </a:solidFill>
              </a:rPr>
              <a:t>Сайт еще достаточно сырой</a:t>
            </a:r>
            <a:r>
              <a:rPr lang="en-US" altLang="en-US" sz="2400">
                <a:solidFill>
                  <a:schemeClr val="bg1"/>
                </a:solidFill>
              </a:rPr>
              <a:t>,</a:t>
            </a:r>
            <a:r>
              <a:rPr lang="ru-RU" altLang="en-US" sz="2400">
                <a:solidFill>
                  <a:schemeClr val="bg1"/>
                </a:solidFill>
              </a:rPr>
              <a:t>и находится в стадии доработки </a:t>
            </a:r>
            <a:endParaRPr lang="ru-RU" altLang="en-US" sz="24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3363B"/>
          </a:solidFill>
        </p:spPr>
      </p:sp>
      <p:sp>
        <p:nvSpPr>
          <p:cNvPr id="5" name="Text 2"/>
          <p:cNvSpPr/>
          <p:nvPr/>
        </p:nvSpPr>
        <p:spPr>
          <a:xfrm>
            <a:off x="420449" y="7263"/>
            <a:ext cx="7477601" cy="191643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ru-RU" sz="6035" dirty="0">
                <a:solidFill>
                  <a:schemeClr val="bg1"/>
                </a:solidFill>
              </a:rPr>
              <a:t>Дизайн и код</a:t>
            </a:r>
            <a:endParaRPr lang="ru-RU" sz="6035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0370" y="1414145"/>
            <a:ext cx="7467600" cy="368173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8810" y="2474595"/>
            <a:ext cx="6371590" cy="328104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660" y="4366260"/>
            <a:ext cx="7433310" cy="327850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63B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8255"/>
            <a:ext cx="9578975" cy="822134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3018</Words>
  <Application>WPS Presentation</Application>
  <PresentationFormat>On-screen Show (16:9)</PresentationFormat>
  <Paragraphs>89</Paragraphs>
  <Slides>11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30" baseType="lpstr">
      <vt:lpstr>Arial</vt:lpstr>
      <vt:lpstr>SimSun</vt:lpstr>
      <vt:lpstr>Wingdings</vt:lpstr>
      <vt:lpstr>Tomorrow</vt:lpstr>
      <vt:lpstr>Liberation Mono</vt:lpstr>
      <vt:lpstr>Tomorrow</vt:lpstr>
      <vt:lpstr>Tomorrow</vt:lpstr>
      <vt:lpstr>Poppins</vt:lpstr>
      <vt:lpstr>Poppins</vt:lpstr>
      <vt:lpstr>Poppins</vt:lpstr>
      <vt:lpstr>Roboto</vt:lpstr>
      <vt:lpstr>Roboto</vt:lpstr>
      <vt:lpstr>Roboto</vt:lpstr>
      <vt:lpstr>Microsoft YaHei</vt:lpstr>
      <vt:lpstr>Arial Unicode MS</vt:lpstr>
      <vt:lpstr>Calibri</vt:lpstr>
      <vt:lpstr>MingLiU-ExtB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C1over71</cp:lastModifiedBy>
  <cp:revision>4</cp:revision>
  <dcterms:created xsi:type="dcterms:W3CDTF">2024-05-02T18:47:00Z</dcterms:created>
  <dcterms:modified xsi:type="dcterms:W3CDTF">2024-05-02T19:39:57Z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BAD5F361D4D545D3AEE2D5313F1F12EB_13</vt:lpwstr>
  </property>
  <property fmtid="{D5CDD505-2E9C-101B-9397-08002B2CF9AE}" pid="3" name="KSOProductBuildVer">
    <vt:lpwstr>1033-12.2.0.13472</vt:lpwstr>
  </property>
</Properties>
</file>